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3"/>
  </p:notesMasterIdLst>
  <p:handoutMasterIdLst>
    <p:handoutMasterId r:id="rId14"/>
  </p:handoutMasterIdLst>
  <p:sldIdLst>
    <p:sldId id="626" r:id="rId5"/>
    <p:sldId id="587" r:id="rId6"/>
    <p:sldId id="581" r:id="rId7"/>
    <p:sldId id="469" r:id="rId8"/>
    <p:sldId id="472" r:id="rId9"/>
    <p:sldId id="486" r:id="rId10"/>
    <p:sldId id="586" r:id="rId11"/>
    <p:sldId id="571" r:id="rId12"/>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207" autoAdjust="0"/>
    <p:restoredTop sz="96571" autoAdjust="0"/>
  </p:normalViewPr>
  <p:slideViewPr>
    <p:cSldViewPr snapToGrid="0" showGuides="1">
      <p:cViewPr varScale="1">
        <p:scale>
          <a:sx n="128" d="100"/>
          <a:sy n="128" d="100"/>
        </p:scale>
        <p:origin x="440"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10/4/20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10/4/20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doi.org/10.6084/m9.figshare.12994376" TargetMode="External"/><Relationship Id="rId5" Type="http://schemas.openxmlformats.org/officeDocument/2006/relationships/hyperlink" Target="http://creativecommons.org/licenses/by-sa/4.0/" TargetMode="External"/><Relationship Id="rId4" Type="http://schemas.openxmlformats.org/officeDocument/2006/relationships/hyperlink" Target="http://creativecommons.org/licenses/by/4.0/"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2.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 2</a:t>
            </a:r>
            <a:br>
              <a:rPr lang="en-US" dirty="0"/>
            </a:br>
            <a:r>
              <a:rPr lang="en-US" dirty="0"/>
              <a:t>Example for Building a Test-Suite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b="1" dirty="0"/>
              <a:t>Better Scientific Software Tutorial, SC20, November 2020</a:t>
            </a: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2" name="Audio 1">
            <a:hlinkClick r:id="" action="ppaction://media"/>
            <a:extLst>
              <a:ext uri="{FF2B5EF4-FFF2-40B4-BE49-F238E27FC236}">
                <a16:creationId xmlns:a16="http://schemas.microsoft.com/office/drawing/2014/main" id="{4D51E8BC-3FBF-9E45-B3CF-5EB7CF9342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84635661"/>
      </p:ext>
    </p:extLst>
  </p:cSld>
  <p:clrMapOvr>
    <a:masterClrMapping/>
  </p:clrMapOvr>
  <mc:AlternateContent xmlns:mc="http://schemas.openxmlformats.org/markup-compatibility/2006">
    <mc:Choice xmlns:p14="http://schemas.microsoft.com/office/powerpoint/2010/main" Requires="p14">
      <p:transition spd="slow" p14:dur="2000" advTm="47240"/>
    </mc:Choice>
    <mc:Fallback>
      <p:transition spd="slow" advTm="4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4"/>
              </a:rPr>
              <a:t>Creative</a:t>
            </a:r>
            <a:r>
              <a:rPr lang="en-US" sz="1600" dirty="0">
                <a:hlinkClick r:id="rId5"/>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6"/>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BDC21CF-052B-B240-93DA-DDBB6631059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290504448"/>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0BC0F-AE8E-364D-829C-80FE6B2421CB}"/>
              </a:ext>
            </a:extLst>
          </p:cNvPr>
          <p:cNvSpPr>
            <a:spLocks noGrp="1"/>
          </p:cNvSpPr>
          <p:nvPr>
            <p:ph type="title"/>
          </p:nvPr>
        </p:nvSpPr>
        <p:spPr/>
        <p:txBody>
          <a:bodyPr/>
          <a:lstStyle/>
          <a:p>
            <a:r>
              <a:rPr lang="en-US" dirty="0"/>
              <a:t>How do you build a scaffolding of tests ?</a:t>
            </a:r>
          </a:p>
        </p:txBody>
      </p:sp>
      <p:sp>
        <p:nvSpPr>
          <p:cNvPr id="3" name="Content Placeholder 2">
            <a:extLst>
              <a:ext uri="{FF2B5EF4-FFF2-40B4-BE49-F238E27FC236}">
                <a16:creationId xmlns:a16="http://schemas.microsoft.com/office/drawing/2014/main" id="{35C292C8-7C70-414C-96AC-F2D88843B964}"/>
              </a:ext>
            </a:extLst>
          </p:cNvPr>
          <p:cNvSpPr>
            <a:spLocks noGrp="1"/>
          </p:cNvSpPr>
          <p:nvPr>
            <p:ph idx="1"/>
          </p:nvPr>
        </p:nvSpPr>
        <p:spPr>
          <a:xfrm>
            <a:off x="365760" y="1615440"/>
            <a:ext cx="5134495" cy="4272742"/>
          </a:xfrm>
        </p:spPr>
        <p:txBody>
          <a:bodyPr/>
          <a:lstStyle/>
          <a:p>
            <a:r>
              <a:rPr lang="en-US" dirty="0"/>
              <a:t>Approach the problem sideways</a:t>
            </a:r>
          </a:p>
          <a:p>
            <a:pPr lvl="1"/>
            <a:r>
              <a:rPr lang="en-US" dirty="0"/>
              <a:t>Components can be exercised against known simpler applications</a:t>
            </a:r>
          </a:p>
          <a:p>
            <a:pPr lvl="1"/>
            <a:r>
              <a:rPr lang="en-US" dirty="0"/>
              <a:t>Same applies to combination of components</a:t>
            </a:r>
          </a:p>
          <a:p>
            <a:r>
              <a:rPr lang="en-US" dirty="0"/>
              <a:t>Build a scaffolding of verification tests to gain confidence</a:t>
            </a:r>
          </a:p>
          <a:p>
            <a:pPr marL="346075" lvl="1" indent="0">
              <a:buNone/>
            </a:pPr>
            <a:endParaRPr lang="en-US" dirty="0"/>
          </a:p>
        </p:txBody>
      </p:sp>
      <p:grpSp>
        <p:nvGrpSpPr>
          <p:cNvPr id="4" name="Group 3">
            <a:extLst>
              <a:ext uri="{FF2B5EF4-FFF2-40B4-BE49-F238E27FC236}">
                <a16:creationId xmlns:a16="http://schemas.microsoft.com/office/drawing/2014/main" id="{CED43FD5-A8C1-F54E-B2C6-9E9A7A00C8BB}"/>
              </a:ext>
            </a:extLst>
          </p:cNvPr>
          <p:cNvGrpSpPr/>
          <p:nvPr/>
        </p:nvGrpSpPr>
        <p:grpSpPr>
          <a:xfrm>
            <a:off x="5500255" y="673260"/>
            <a:ext cx="6591349" cy="4860015"/>
            <a:chOff x="3304135" y="1211668"/>
            <a:chExt cx="6591349" cy="4860015"/>
          </a:xfrm>
        </p:grpSpPr>
        <p:sp>
          <p:nvSpPr>
            <p:cNvPr id="5" name="Donut 4">
              <a:extLst>
                <a:ext uri="{FF2B5EF4-FFF2-40B4-BE49-F238E27FC236}">
                  <a16:creationId xmlns:a16="http://schemas.microsoft.com/office/drawing/2014/main" id="{8DE58AA3-6E1E-BE42-9F89-BDAE22ABC129}"/>
                </a:ext>
              </a:extLst>
            </p:cNvPr>
            <p:cNvSpPr/>
            <p:nvPr/>
          </p:nvSpPr>
          <p:spPr>
            <a:xfrm>
              <a:off x="3540904" y="4312862"/>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Unit test</a:t>
              </a:r>
            </a:p>
          </p:txBody>
        </p:sp>
        <p:sp>
          <p:nvSpPr>
            <p:cNvPr id="6" name="Block Arc 5">
              <a:extLst>
                <a:ext uri="{FF2B5EF4-FFF2-40B4-BE49-F238E27FC236}">
                  <a16:creationId xmlns:a16="http://schemas.microsoft.com/office/drawing/2014/main" id="{FA657B8F-95C7-D44F-AC13-32ACCE427E9D}"/>
                </a:ext>
              </a:extLst>
            </p:cNvPr>
            <p:cNvSpPr/>
            <p:nvPr/>
          </p:nvSpPr>
          <p:spPr>
            <a:xfrm>
              <a:off x="3304135" y="2286536"/>
              <a:ext cx="2309000" cy="2026325"/>
            </a:xfrm>
            <a:prstGeom prst="blockArc">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8C26E3A5-01DF-554A-9CE0-F83C73B0A51A}"/>
                </a:ext>
              </a:extLst>
            </p:cNvPr>
            <p:cNvSpPr/>
            <p:nvPr/>
          </p:nvSpPr>
          <p:spPr>
            <a:xfrm flipV="1">
              <a:off x="3304135" y="2285405"/>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8" name="TextBox 7">
              <a:extLst>
                <a:ext uri="{FF2B5EF4-FFF2-40B4-BE49-F238E27FC236}">
                  <a16:creationId xmlns:a16="http://schemas.microsoft.com/office/drawing/2014/main" id="{08FCA895-A7E9-F949-9B76-56112C06C5BC}"/>
                </a:ext>
              </a:extLst>
            </p:cNvPr>
            <p:cNvSpPr txBox="1"/>
            <p:nvPr/>
          </p:nvSpPr>
          <p:spPr>
            <a:xfrm>
              <a:off x="3930007" y="3059544"/>
              <a:ext cx="1031051" cy="369332"/>
            </a:xfrm>
            <a:prstGeom prst="rect">
              <a:avLst/>
            </a:prstGeom>
            <a:noFill/>
          </p:spPr>
          <p:txBody>
            <a:bodyPr wrap="none" rtlCol="0">
              <a:spAutoFit/>
            </a:bodyPr>
            <a:lstStyle/>
            <a:p>
              <a:r>
                <a:rPr lang="en-US" dirty="0"/>
                <a:t>Unit test</a:t>
              </a:r>
            </a:p>
          </p:txBody>
        </p:sp>
        <p:sp>
          <p:nvSpPr>
            <p:cNvPr id="9" name="Rectangle 8">
              <a:extLst>
                <a:ext uri="{FF2B5EF4-FFF2-40B4-BE49-F238E27FC236}">
                  <a16:creationId xmlns:a16="http://schemas.microsoft.com/office/drawing/2014/main" id="{283F9715-7634-0744-8505-079BCADA5C89}"/>
                </a:ext>
              </a:extLst>
            </p:cNvPr>
            <p:cNvSpPr/>
            <p:nvPr/>
          </p:nvSpPr>
          <p:spPr>
            <a:xfrm>
              <a:off x="7507401" y="1284297"/>
              <a:ext cx="408055" cy="202024"/>
            </a:xfrm>
            <a:prstGeom prst="rec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D953E38-8BCA-9640-B2FA-D0D1A572BCBA}"/>
                </a:ext>
              </a:extLst>
            </p:cNvPr>
            <p:cNvSpPr/>
            <p:nvPr/>
          </p:nvSpPr>
          <p:spPr>
            <a:xfrm>
              <a:off x="7507401" y="1783024"/>
              <a:ext cx="408055" cy="202024"/>
            </a:xfrm>
            <a:prstGeom prst="rec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B593106-7995-0146-A61C-AA30D3C88C1B}"/>
                </a:ext>
              </a:extLst>
            </p:cNvPr>
            <p:cNvSpPr txBox="1"/>
            <p:nvPr/>
          </p:nvSpPr>
          <p:spPr>
            <a:xfrm>
              <a:off x="7915456" y="1670987"/>
              <a:ext cx="1441420" cy="646331"/>
            </a:xfrm>
            <a:prstGeom prst="rect">
              <a:avLst/>
            </a:prstGeom>
            <a:noFill/>
          </p:spPr>
          <p:txBody>
            <a:bodyPr wrap="none" rtlCol="0">
              <a:spAutoFit/>
            </a:bodyPr>
            <a:lstStyle/>
            <a:p>
              <a:r>
                <a:rPr lang="en-US" dirty="0"/>
                <a:t>Mocked up </a:t>
              </a:r>
            </a:p>
            <a:p>
              <a:r>
                <a:rPr lang="en-US" dirty="0"/>
                <a:t>dependency</a:t>
              </a:r>
            </a:p>
          </p:txBody>
        </p:sp>
        <p:sp>
          <p:nvSpPr>
            <p:cNvPr id="12" name="TextBox 11">
              <a:extLst>
                <a:ext uri="{FF2B5EF4-FFF2-40B4-BE49-F238E27FC236}">
                  <a16:creationId xmlns:a16="http://schemas.microsoft.com/office/drawing/2014/main" id="{79799BDB-C20C-2443-9BB8-7F690DB08D4C}"/>
                </a:ext>
              </a:extLst>
            </p:cNvPr>
            <p:cNvSpPr txBox="1"/>
            <p:nvPr/>
          </p:nvSpPr>
          <p:spPr>
            <a:xfrm>
              <a:off x="7915455" y="1211668"/>
              <a:ext cx="1980029" cy="369332"/>
            </a:xfrm>
            <a:prstGeom prst="rect">
              <a:avLst/>
            </a:prstGeom>
            <a:noFill/>
          </p:spPr>
          <p:txBody>
            <a:bodyPr wrap="none" rtlCol="0">
              <a:spAutoFit/>
            </a:bodyPr>
            <a:lstStyle/>
            <a:p>
              <a:r>
                <a:rPr lang="en-US" dirty="0"/>
                <a:t>Real dependency</a:t>
              </a:r>
            </a:p>
          </p:txBody>
        </p:sp>
        <p:sp>
          <p:nvSpPr>
            <p:cNvPr id="13" name="Block Arc 12">
              <a:extLst>
                <a:ext uri="{FF2B5EF4-FFF2-40B4-BE49-F238E27FC236}">
                  <a16:creationId xmlns:a16="http://schemas.microsoft.com/office/drawing/2014/main" id="{CE87C671-1F12-AC40-9BC4-1B091AE498DB}"/>
                </a:ext>
              </a:extLst>
            </p:cNvPr>
            <p:cNvSpPr/>
            <p:nvPr/>
          </p:nvSpPr>
          <p:spPr>
            <a:xfrm>
              <a:off x="6352900" y="2320868"/>
              <a:ext cx="2309000" cy="2026325"/>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lock Arc 13">
              <a:extLst>
                <a:ext uri="{FF2B5EF4-FFF2-40B4-BE49-F238E27FC236}">
                  <a16:creationId xmlns:a16="http://schemas.microsoft.com/office/drawing/2014/main" id="{7BF11E91-E16B-E741-997E-AF813D313E3B}"/>
                </a:ext>
              </a:extLst>
            </p:cNvPr>
            <p:cNvSpPr/>
            <p:nvPr/>
          </p:nvSpPr>
          <p:spPr>
            <a:xfrm flipV="1">
              <a:off x="6352900" y="2319737"/>
              <a:ext cx="2309000" cy="2027456"/>
            </a:xfrm>
            <a:prstGeom prst="blockArc">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9BBB59"/>
                  </a:solidFill>
                </a:ln>
                <a:solidFill>
                  <a:schemeClr val="accent3">
                    <a:lumMod val="75000"/>
                  </a:schemeClr>
                </a:solidFill>
              </a:endParaRPr>
            </a:p>
          </p:txBody>
        </p:sp>
        <p:sp>
          <p:nvSpPr>
            <p:cNvPr id="15" name="TextBox 14">
              <a:extLst>
                <a:ext uri="{FF2B5EF4-FFF2-40B4-BE49-F238E27FC236}">
                  <a16:creationId xmlns:a16="http://schemas.microsoft.com/office/drawing/2014/main" id="{F7FEFA12-95D3-2043-A9C4-533287D19328}"/>
                </a:ext>
              </a:extLst>
            </p:cNvPr>
            <p:cNvSpPr txBox="1"/>
            <p:nvPr/>
          </p:nvSpPr>
          <p:spPr>
            <a:xfrm>
              <a:off x="6978772" y="3093876"/>
              <a:ext cx="1031051" cy="369332"/>
            </a:xfrm>
            <a:prstGeom prst="rect">
              <a:avLst/>
            </a:prstGeom>
            <a:noFill/>
          </p:spPr>
          <p:txBody>
            <a:bodyPr wrap="none" rtlCol="0">
              <a:spAutoFit/>
            </a:bodyPr>
            <a:lstStyle/>
            <a:p>
              <a:r>
                <a:rPr lang="en-US" dirty="0"/>
                <a:t>Unit test</a:t>
              </a:r>
            </a:p>
          </p:txBody>
        </p:sp>
        <p:sp>
          <p:nvSpPr>
            <p:cNvPr id="16" name="Right Arrow 15">
              <a:extLst>
                <a:ext uri="{FF2B5EF4-FFF2-40B4-BE49-F238E27FC236}">
                  <a16:creationId xmlns:a16="http://schemas.microsoft.com/office/drawing/2014/main" id="{63EB76E8-8912-8543-9442-4548F1A4F1B6}"/>
                </a:ext>
              </a:extLst>
            </p:cNvPr>
            <p:cNvSpPr/>
            <p:nvPr/>
          </p:nvSpPr>
          <p:spPr>
            <a:xfrm>
              <a:off x="5767840" y="3142863"/>
              <a:ext cx="519745" cy="36933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Audio 16">
            <a:hlinkClick r:id="" action="ppaction://media"/>
            <a:extLst>
              <a:ext uri="{FF2B5EF4-FFF2-40B4-BE49-F238E27FC236}">
                <a16:creationId xmlns:a16="http://schemas.microsoft.com/office/drawing/2014/main" id="{97A0F2E1-B30A-4A43-AF8A-319D4E0F512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1921794061"/>
      </p:ext>
    </p:extLst>
  </p:cSld>
  <p:clrMapOvr>
    <a:masterClrMapping/>
  </p:clrMapOvr>
  <mc:AlternateContent xmlns:mc="http://schemas.openxmlformats.org/markup-compatibility/2006">
    <mc:Choice xmlns:p14="http://schemas.microsoft.com/office/powerpoint/2010/main" Requires="p14">
      <p:transition spd="slow" p14:dur="2000" advTm="197886"/>
    </mc:Choice>
    <mc:Fallback>
      <p:transition spd="slow" advTm="197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Scaffolding Example from FLASH</a:t>
            </a:r>
          </a:p>
        </p:txBody>
      </p:sp>
      <p:sp>
        <p:nvSpPr>
          <p:cNvPr id="5" name="Content Placeholder 4"/>
          <p:cNvSpPr>
            <a:spLocks noGrp="1"/>
          </p:cNvSpPr>
          <p:nvPr>
            <p:ph sz="quarter" idx="1"/>
          </p:nvPr>
        </p:nvSpPr>
        <p:spPr>
          <a:xfrm>
            <a:off x="496346" y="1133098"/>
            <a:ext cx="4761454" cy="4703822"/>
          </a:xfrm>
        </p:spPr>
        <p:txBody>
          <a:bodyPr/>
          <a:lstStyle/>
          <a:p>
            <a:pPr marL="0" indent="0">
              <a:buNone/>
            </a:pPr>
            <a:r>
              <a:rPr lang="en-US" b="1" dirty="0"/>
              <a:t>Unit test for Grid halo cell fill</a:t>
            </a:r>
          </a:p>
          <a:p>
            <a:r>
              <a:rPr lang="en-US" dirty="0"/>
              <a:t>Verification of guard/ghost/halo  cell fill</a:t>
            </a:r>
          </a:p>
          <a:p>
            <a:r>
              <a:rPr lang="en-US" dirty="0"/>
              <a:t>Use two variables A &amp; B</a:t>
            </a:r>
          </a:p>
          <a:p>
            <a:r>
              <a:rPr lang="en-US" dirty="0"/>
              <a:t>Initialize A in all cells and B only in the interior cells (red)</a:t>
            </a:r>
          </a:p>
          <a:p>
            <a:r>
              <a:rPr lang="en-US" dirty="0"/>
              <a:t>Apply guard cell fill to B </a:t>
            </a:r>
          </a:p>
        </p:txBody>
      </p:sp>
      <p:pic>
        <p:nvPicPr>
          <p:cNvPr id="7"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t="8785" b="22588"/>
          <a:stretch/>
        </p:blipFill>
        <p:spPr>
          <a:xfrm>
            <a:off x="5704700" y="1517589"/>
            <a:ext cx="4960523" cy="3846313"/>
          </a:xfrm>
          <a:prstGeom prst="rect">
            <a:avLst/>
          </a:prstGeom>
        </p:spPr>
      </p:pic>
      <p:sp>
        <p:nvSpPr>
          <p:cNvPr id="6" name="Donut 5">
            <a:extLst>
              <a:ext uri="{FF2B5EF4-FFF2-40B4-BE49-F238E27FC236}">
                <a16:creationId xmlns:a16="http://schemas.microsoft.com/office/drawing/2014/main" id="{AF11DFE6-1CA6-7B47-BB91-0A4FD7EE6189}"/>
              </a:ext>
            </a:extLst>
          </p:cNvPr>
          <p:cNvSpPr/>
          <p:nvPr/>
        </p:nvSpPr>
        <p:spPr>
          <a:xfrm>
            <a:off x="164373" y="427824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8" name="Donut 7">
            <a:extLst>
              <a:ext uri="{FF2B5EF4-FFF2-40B4-BE49-F238E27FC236}">
                <a16:creationId xmlns:a16="http://schemas.microsoft.com/office/drawing/2014/main" id="{C8782544-B531-1D40-A502-BF7E9615BCB6}"/>
              </a:ext>
            </a:extLst>
          </p:cNvPr>
          <p:cNvSpPr/>
          <p:nvPr/>
        </p:nvSpPr>
        <p:spPr>
          <a:xfrm>
            <a:off x="2578899" y="427824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3" name="TextBox 2">
            <a:extLst>
              <a:ext uri="{FF2B5EF4-FFF2-40B4-BE49-F238E27FC236}">
                <a16:creationId xmlns:a16="http://schemas.microsoft.com/office/drawing/2014/main" id="{EA2BEC30-2CA8-E946-81D4-8C60BCD9EF89}"/>
              </a:ext>
            </a:extLst>
          </p:cNvPr>
          <p:cNvSpPr txBox="1"/>
          <p:nvPr/>
        </p:nvSpPr>
        <p:spPr>
          <a:xfrm>
            <a:off x="1704255" y="6037066"/>
            <a:ext cx="4232762" cy="433965"/>
          </a:xfrm>
          <a:prstGeom prst="rect">
            <a:avLst/>
          </a:prstGeom>
          <a:noFill/>
        </p:spPr>
        <p:txBody>
          <a:bodyPr wrap="none" lIns="118872" tIns="91440" rIns="118872" bIns="91440" rtlCol="0" anchor="ctr" anchorCtr="0">
            <a:spAutoFit/>
          </a:bodyPr>
          <a:lstStyle/>
          <a:p>
            <a:pPr algn="l">
              <a:lnSpc>
                <a:spcPct val="90000"/>
              </a:lnSpc>
            </a:pPr>
            <a:r>
              <a:rPr lang="en-US" dirty="0"/>
              <a:t>Similarly, it is possible to build Eos Test</a:t>
            </a:r>
          </a:p>
        </p:txBody>
      </p:sp>
      <p:pic>
        <p:nvPicPr>
          <p:cNvPr id="4" name="Audio 3">
            <a:hlinkClick r:id="" action="ppaction://media"/>
            <a:extLst>
              <a:ext uri="{FF2B5EF4-FFF2-40B4-BE49-F238E27FC236}">
                <a16:creationId xmlns:a16="http://schemas.microsoft.com/office/drawing/2014/main" id="{FA06BFF1-428F-9143-B333-A24B69EFFC5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372551649"/>
      </p:ext>
    </p:extLst>
  </p:cSld>
  <p:clrMapOvr>
    <a:masterClrMapping/>
  </p:clrMapOvr>
  <mc:AlternateContent xmlns:mc="http://schemas.openxmlformats.org/markup-compatibility/2006">
    <mc:Choice xmlns:p14="http://schemas.microsoft.com/office/powerpoint/2010/main" Requires="p14">
      <p:transition spd="slow" p14:dur="2000" advTm="126757"/>
    </mc:Choice>
    <mc:Fallback>
      <p:transition spd="slow" advTm="126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65760" y="1146456"/>
            <a:ext cx="8224271" cy="3529325"/>
          </a:xfrm>
        </p:spPr>
        <p:txBody>
          <a:bodyPr/>
          <a:lstStyle/>
          <a:p>
            <a:pPr marL="0" indent="0">
              <a:buNone/>
            </a:pPr>
            <a:r>
              <a:rPr lang="en-US" b="1" dirty="0"/>
              <a:t>Unit test for Hydrodynamics</a:t>
            </a:r>
          </a:p>
          <a:p>
            <a:r>
              <a:rPr lang="en-US" dirty="0" err="1"/>
              <a:t>Sedov</a:t>
            </a:r>
            <a:r>
              <a:rPr lang="en-US" dirty="0"/>
              <a:t> blast wave</a:t>
            </a:r>
          </a:p>
          <a:p>
            <a:r>
              <a:rPr lang="en-US" dirty="0"/>
              <a:t>High pressure at the center</a:t>
            </a:r>
          </a:p>
          <a:p>
            <a:r>
              <a:rPr lang="en-US" dirty="0"/>
              <a:t>Shock moves out spherically</a:t>
            </a:r>
          </a:p>
          <a:p>
            <a:r>
              <a:rPr lang="en-US" dirty="0"/>
              <a:t>FLASH with AMR and hydro</a:t>
            </a:r>
          </a:p>
          <a:p>
            <a:r>
              <a:rPr lang="en-US" dirty="0"/>
              <a:t>Known analytical solution</a:t>
            </a:r>
          </a:p>
          <a:p>
            <a:endParaRPr lang="en-US" dirty="0"/>
          </a:p>
          <a:p>
            <a:endParaRPr lang="en-US" dirty="0"/>
          </a:p>
        </p:txBody>
      </p:sp>
      <p:pic>
        <p:nvPicPr>
          <p:cNvPr id="6" name="Picture 17" descr="&#10;sedov_pm3.png                                                  00238215Macintosh HD                   B746699A:"/>
          <p:cNvPicPr>
            <a:picLocks noChangeAspect="1" noChangeArrowheads="1"/>
          </p:cNvPicPr>
          <p:nvPr/>
        </p:nvPicPr>
        <p:blipFill>
          <a:blip r:embed="rId5" cstate="email">
            <a:extLst>
              <a:ext uri="{28A0092B-C50C-407E-A947-70E740481C1C}">
                <a14:useLocalDpi xmlns:a14="http://schemas.microsoft.com/office/drawing/2010/main" val="0"/>
              </a:ext>
            </a:extLst>
          </a:blip>
          <a:srcRect l="10492" t="8498" r="26555" b="9293"/>
          <a:stretch>
            <a:fillRect/>
          </a:stretch>
        </p:blipFill>
        <p:spPr bwMode="auto">
          <a:xfrm>
            <a:off x="4784902" y="1160311"/>
            <a:ext cx="3209089" cy="3142431"/>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404507" y="4530956"/>
            <a:ext cx="8760790" cy="1305964"/>
          </a:xfrm>
          <a:prstGeom prst="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99" dirty="0"/>
              <a:t>Though it exercises mesh, hydro and </a:t>
            </a:r>
            <a:r>
              <a:rPr lang="en-US" sz="2799" dirty="0" err="1"/>
              <a:t>eos</a:t>
            </a:r>
            <a:r>
              <a:rPr lang="en-US" sz="2799" dirty="0"/>
              <a:t>, if mesh and </a:t>
            </a:r>
            <a:r>
              <a:rPr lang="en-US" sz="2799" dirty="0" err="1"/>
              <a:t>eos</a:t>
            </a:r>
            <a:r>
              <a:rPr lang="en-US" sz="2799" dirty="0"/>
              <a:t> are verified first, then this test verifies hydro </a:t>
            </a:r>
          </a:p>
        </p:txBody>
      </p:sp>
      <p:sp>
        <p:nvSpPr>
          <p:cNvPr id="8" name="Donut 7">
            <a:extLst>
              <a:ext uri="{FF2B5EF4-FFF2-40B4-BE49-F238E27FC236}">
                <a16:creationId xmlns:a16="http://schemas.microsoft.com/office/drawing/2014/main" id="{08232819-788F-2F42-B6A3-E85E5A6FB5D4}"/>
              </a:ext>
            </a:extLst>
          </p:cNvPr>
          <p:cNvSpPr/>
          <p:nvPr/>
        </p:nvSpPr>
        <p:spPr>
          <a:xfrm>
            <a:off x="7993991" y="2611716"/>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gc</a:t>
            </a:r>
            <a:r>
              <a:rPr lang="en-US" dirty="0">
                <a:solidFill>
                  <a:schemeClr val="tx1"/>
                </a:solidFill>
              </a:rPr>
              <a:t> test</a:t>
            </a:r>
          </a:p>
        </p:txBody>
      </p:sp>
      <p:sp>
        <p:nvSpPr>
          <p:cNvPr id="9" name="Donut 8">
            <a:extLst>
              <a:ext uri="{FF2B5EF4-FFF2-40B4-BE49-F238E27FC236}">
                <a16:creationId xmlns:a16="http://schemas.microsoft.com/office/drawing/2014/main" id="{DDE60849-9D3A-0D4F-A19D-D98CF794022E}"/>
              </a:ext>
            </a:extLst>
          </p:cNvPr>
          <p:cNvSpPr/>
          <p:nvPr/>
        </p:nvSpPr>
        <p:spPr>
          <a:xfrm>
            <a:off x="9951920" y="2611715"/>
            <a:ext cx="1847200" cy="1758821"/>
          </a:xfrm>
          <a:prstGeom prst="donut">
            <a:avLst/>
          </a:prstGeom>
          <a:solidFill>
            <a:schemeClr val="accent6">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Eos test</a:t>
            </a:r>
          </a:p>
        </p:txBody>
      </p:sp>
      <p:sp>
        <p:nvSpPr>
          <p:cNvPr id="10" name="Donut 9">
            <a:extLst>
              <a:ext uri="{FF2B5EF4-FFF2-40B4-BE49-F238E27FC236}">
                <a16:creationId xmlns:a16="http://schemas.microsoft.com/office/drawing/2014/main" id="{9F26FE2B-5311-2746-90F8-AEF69966A256}"/>
              </a:ext>
            </a:extLst>
          </p:cNvPr>
          <p:cNvSpPr/>
          <p:nvPr/>
        </p:nvSpPr>
        <p:spPr>
          <a:xfrm>
            <a:off x="8781369" y="868680"/>
            <a:ext cx="2230374" cy="1957103"/>
          </a:xfrm>
          <a:prstGeom prst="donut">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Hydro test</a:t>
            </a:r>
          </a:p>
        </p:txBody>
      </p:sp>
      <p:sp>
        <p:nvSpPr>
          <p:cNvPr id="3" name="Rectangle 2">
            <a:extLst>
              <a:ext uri="{FF2B5EF4-FFF2-40B4-BE49-F238E27FC236}">
                <a16:creationId xmlns:a16="http://schemas.microsoft.com/office/drawing/2014/main" id="{E2ED8C3F-0057-064B-83AF-0316849A5C6A}"/>
              </a:ext>
            </a:extLst>
          </p:cNvPr>
          <p:cNvSpPr/>
          <p:nvPr/>
        </p:nvSpPr>
        <p:spPr>
          <a:xfrm>
            <a:off x="2544257" y="5977243"/>
            <a:ext cx="6092825" cy="646331"/>
          </a:xfrm>
          <a:prstGeom prst="rect">
            <a:avLst/>
          </a:prstGeom>
        </p:spPr>
        <p:txBody>
          <a:bodyPr>
            <a:spAutoFit/>
          </a:bodyPr>
          <a:lstStyle/>
          <a:p>
            <a:r>
              <a:rPr lang="en-US" b="1" dirty="0">
                <a:solidFill>
                  <a:schemeClr val="accent4">
                    <a:lumMod val="75000"/>
                  </a:schemeClr>
                </a:solidFill>
              </a:rPr>
              <a:t>More testing needed for Grid using AMR</a:t>
            </a:r>
          </a:p>
          <a:p>
            <a:pPr lvl="1"/>
            <a:r>
              <a:rPr lang="en-US" b="1" dirty="0">
                <a:solidFill>
                  <a:schemeClr val="accent4">
                    <a:lumMod val="75000"/>
                  </a:schemeClr>
                </a:solidFill>
              </a:rPr>
              <a:t>Flux correction and </a:t>
            </a:r>
            <a:r>
              <a:rPr lang="en-US" b="1" dirty="0" err="1">
                <a:solidFill>
                  <a:schemeClr val="accent4">
                    <a:lumMod val="75000"/>
                  </a:schemeClr>
                </a:solidFill>
              </a:rPr>
              <a:t>regridding</a:t>
            </a:r>
            <a:endParaRPr lang="en-US" b="1" dirty="0">
              <a:solidFill>
                <a:schemeClr val="accent4">
                  <a:lumMod val="75000"/>
                </a:schemeClr>
              </a:solidFill>
            </a:endParaRPr>
          </a:p>
        </p:txBody>
      </p:sp>
      <p:sp>
        <p:nvSpPr>
          <p:cNvPr id="15" name="Title 1">
            <a:extLst>
              <a:ext uri="{FF2B5EF4-FFF2-40B4-BE49-F238E27FC236}">
                <a16:creationId xmlns:a16="http://schemas.microsoft.com/office/drawing/2014/main" id="{2B60CC5D-8136-784B-B04A-6112FE74C013}"/>
              </a:ext>
            </a:extLst>
          </p:cNvPr>
          <p:cNvSpPr>
            <a:spLocks noGrp="1"/>
          </p:cNvSpPr>
          <p:nvPr>
            <p:ph type="title"/>
          </p:nvPr>
        </p:nvSpPr>
        <p:spPr>
          <a:xfrm>
            <a:off x="365760" y="411480"/>
            <a:ext cx="11372473" cy="914400"/>
          </a:xfrm>
        </p:spPr>
        <p:txBody>
          <a:bodyPr/>
          <a:lstStyle/>
          <a:p>
            <a:r>
              <a:rPr lang="en-US" dirty="0"/>
              <a:t>Scaffolding Example from FLASH</a:t>
            </a:r>
          </a:p>
        </p:txBody>
      </p:sp>
      <p:pic>
        <p:nvPicPr>
          <p:cNvPr id="2" name="Audio 1">
            <a:hlinkClick r:id="" action="ppaction://media"/>
            <a:extLst>
              <a:ext uri="{FF2B5EF4-FFF2-40B4-BE49-F238E27FC236}">
                <a16:creationId xmlns:a16="http://schemas.microsoft.com/office/drawing/2014/main" id="{9FFBDA9E-7AC5-C24A-879B-F8D3DE4A78D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3625" y="5892800"/>
            <a:ext cx="812800" cy="812800"/>
          </a:xfrm>
          <a:prstGeom prst="rect">
            <a:avLst/>
          </a:prstGeom>
        </p:spPr>
      </p:pic>
    </p:spTree>
    <p:custDataLst>
      <p:tags r:id="rId1"/>
    </p:custDataLst>
    <p:extLst>
      <p:ext uri="{BB962C8B-B14F-4D97-AF65-F5344CB8AC3E}">
        <p14:creationId xmlns:p14="http://schemas.microsoft.com/office/powerpoint/2010/main" val="389952469"/>
      </p:ext>
    </p:extLst>
  </p:cSld>
  <p:clrMapOvr>
    <a:masterClrMapping/>
  </p:clrMapOvr>
  <mc:AlternateContent xmlns:mc="http://schemas.openxmlformats.org/markup-compatibility/2006">
    <mc:Choice xmlns:p14="http://schemas.microsoft.com/office/powerpoint/2010/main" Requires="p14">
      <p:transition spd="slow" p14:dur="2000" advTm="181081"/>
    </mc:Choice>
    <mc:Fallback>
      <p:transition spd="slow" advTm="181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7" grpId="0" animBg="1"/>
      <p:bldP spid="8" grpId="0" animBg="1"/>
      <p:bldP spid="9" grpId="0" animBg="1"/>
      <p:bldP spid="10"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96DBD19-9A59-8442-A875-2C58BC3C471C}"/>
              </a:ext>
            </a:extLst>
          </p:cNvPr>
          <p:cNvSpPr txBox="1">
            <a:spLocks/>
          </p:cNvSpPr>
          <p:nvPr/>
        </p:nvSpPr>
        <p:spPr bwMode="auto">
          <a:xfrm>
            <a:off x="365760" y="1066800"/>
            <a:ext cx="11690773"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b="1" dirty="0"/>
              <a:t>For AMR, correct behavior of flux conservation and </a:t>
            </a:r>
            <a:r>
              <a:rPr lang="en-US" b="1" dirty="0" err="1"/>
              <a:t>regridding</a:t>
            </a:r>
            <a:r>
              <a:rPr lang="en-US" b="1" dirty="0"/>
              <a:t> should also be verified.</a:t>
            </a:r>
          </a:p>
          <a:p>
            <a:pPr marL="395287" lvl="1" indent="0">
              <a:buNone/>
            </a:pPr>
            <a:r>
              <a:rPr lang="en-US" b="1" dirty="0"/>
              <a:t>Reason about correctness for testing Flux correction and </a:t>
            </a:r>
            <a:r>
              <a:rPr lang="en-US" b="1" dirty="0" err="1"/>
              <a:t>regridding</a:t>
            </a:r>
            <a:endParaRPr lang="en-US" b="1" dirty="0"/>
          </a:p>
          <a:p>
            <a:pPr marL="0" indent="0">
              <a:buFont typeface="Arial" charset="0"/>
              <a:buNone/>
            </a:pPr>
            <a:r>
              <a:rPr lang="en-US" dirty="0"/>
              <a:t>IF </a:t>
            </a:r>
            <a:r>
              <a:rPr lang="en-US" dirty="0" err="1"/>
              <a:t>Guardcell</a:t>
            </a:r>
            <a:r>
              <a:rPr lang="en-US" dirty="0"/>
              <a:t> fill and EOS unit tests passed</a:t>
            </a:r>
          </a:p>
          <a:p>
            <a:r>
              <a:rPr lang="en-US" dirty="0"/>
              <a:t>Run Hydro without AMR</a:t>
            </a:r>
          </a:p>
          <a:p>
            <a:pPr lvl="1"/>
            <a:r>
              <a:rPr lang="en-US" dirty="0"/>
              <a:t>If failed fault is in Hydro</a:t>
            </a:r>
          </a:p>
          <a:p>
            <a:r>
              <a:rPr lang="en-US" dirty="0"/>
              <a:t>Run Hydro with AMR, but no dynamic refinement</a:t>
            </a:r>
          </a:p>
          <a:p>
            <a:pPr lvl="1"/>
            <a:r>
              <a:rPr lang="en-US" dirty="0"/>
              <a:t>If failed fault is in flux correction</a:t>
            </a:r>
          </a:p>
          <a:p>
            <a:r>
              <a:rPr lang="en-US" dirty="0"/>
              <a:t>Run Hydro with AMR and dynamic refinement</a:t>
            </a:r>
          </a:p>
          <a:p>
            <a:pPr lvl="1"/>
            <a:r>
              <a:rPr lang="en-US" dirty="0"/>
              <a:t>If failed fault is in </a:t>
            </a:r>
            <a:r>
              <a:rPr lang="en-US" dirty="0" err="1"/>
              <a:t>regridding</a:t>
            </a:r>
            <a:endParaRPr lang="en-US" dirty="0"/>
          </a:p>
        </p:txBody>
      </p:sp>
      <p:sp>
        <p:nvSpPr>
          <p:cNvPr id="7" name="Title 1">
            <a:extLst>
              <a:ext uri="{FF2B5EF4-FFF2-40B4-BE49-F238E27FC236}">
                <a16:creationId xmlns:a16="http://schemas.microsoft.com/office/drawing/2014/main" id="{71C1B735-296C-594B-9F1B-3061095DE275}"/>
              </a:ext>
            </a:extLst>
          </p:cNvPr>
          <p:cNvSpPr>
            <a:spLocks noGrp="1"/>
          </p:cNvSpPr>
          <p:nvPr>
            <p:ph type="title"/>
          </p:nvPr>
        </p:nvSpPr>
        <p:spPr>
          <a:xfrm>
            <a:off x="365760" y="411480"/>
            <a:ext cx="11372473" cy="914400"/>
          </a:xfrm>
        </p:spPr>
        <p:txBody>
          <a:bodyPr/>
          <a:lstStyle/>
          <a:p>
            <a:r>
              <a:rPr lang="en-US" dirty="0"/>
              <a:t>Scaffolding Example from FLASH</a:t>
            </a:r>
          </a:p>
        </p:txBody>
      </p:sp>
      <p:pic>
        <p:nvPicPr>
          <p:cNvPr id="2" name="Audio 1">
            <a:hlinkClick r:id="" action="ppaction://media"/>
            <a:extLst>
              <a:ext uri="{FF2B5EF4-FFF2-40B4-BE49-F238E27FC236}">
                <a16:creationId xmlns:a16="http://schemas.microsoft.com/office/drawing/2014/main" id="{83AFE29A-B712-AA41-9127-0296ADDB21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994422126"/>
      </p:ext>
    </p:extLst>
  </p:cSld>
  <p:clrMapOvr>
    <a:masterClrMapping/>
  </p:clrMapOvr>
  <mc:AlternateContent xmlns:mc="http://schemas.openxmlformats.org/markup-compatibility/2006">
    <mc:Choice xmlns:p14="http://schemas.microsoft.com/office/powerpoint/2010/main" Requires="p14">
      <p:transition spd="slow" p14:dur="2000" advTm="117439"/>
    </mc:Choice>
    <mc:Fallback>
      <p:transition spd="slow" advTm="117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Selection</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617843" y="3355804"/>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700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Build a functionality matrix</a:t>
            </a:r>
          </a:p>
          <a:p>
            <a:r>
              <a:rPr lang="en-US" dirty="0"/>
              <a:t>Mark &lt;</a:t>
            </a:r>
            <a:r>
              <a:rPr lang="en-US" dirty="0" err="1"/>
              <a:t>i,j</a:t>
            </a:r>
            <a:r>
              <a:rPr lang="en-US" dirty="0"/>
              <a:t>&gt; if test covers corresponding features, and is a valid combination</a:t>
            </a:r>
          </a:p>
          <a:p>
            <a:r>
              <a:rPr lang="en-US" dirty="0"/>
              <a:t>Follow the order</a:t>
            </a:r>
          </a:p>
          <a:p>
            <a:pPr lvl="1"/>
            <a:r>
              <a:rPr lang="en-US" dirty="0"/>
              <a:t>All unit tests – including full module tests</a:t>
            </a:r>
          </a:p>
          <a:p>
            <a:pPr lvl="1"/>
            <a:r>
              <a:rPr lang="en-US" dirty="0"/>
              <a:t>Tests sensitive to perturbations</a:t>
            </a:r>
          </a:p>
          <a:p>
            <a:pPr lvl="1"/>
            <a:r>
              <a:rPr lang="en-US" dirty="0"/>
              <a:t>Most stringent tests for solvers</a:t>
            </a:r>
          </a:p>
          <a:p>
            <a:pPr lvl="1"/>
            <a:r>
              <a:rPr lang="en-US" dirty="0"/>
              <a:t>Least complex test to cover remaining spots</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195092"/>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4">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pic>
        <p:nvPicPr>
          <p:cNvPr id="3" name="Audio 2">
            <a:hlinkClick r:id="" action="ppaction://media"/>
            <a:extLst>
              <a:ext uri="{FF2B5EF4-FFF2-40B4-BE49-F238E27FC236}">
                <a16:creationId xmlns:a16="http://schemas.microsoft.com/office/drawing/2014/main" id="{C29EE47C-61F4-094A-A6EB-BD4073BA2C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767531542"/>
      </p:ext>
    </p:extLst>
  </p:cSld>
  <p:clrMapOvr>
    <a:masterClrMapping/>
  </p:clrMapOvr>
  <mc:AlternateContent xmlns:mc="http://schemas.openxmlformats.org/markup-compatibility/2006">
    <mc:Choice xmlns:p14="http://schemas.microsoft.com/office/powerpoint/2010/main" Requires="p14">
      <p:transition spd="slow" p14:dur="2000" advTm="198927"/>
    </mc:Choice>
    <mc:Fallback>
      <p:transition spd="slow" advTm="198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Takeaways</a:t>
            </a:r>
          </a:p>
          <a:p>
            <a:pPr marL="457200" indent="-457200">
              <a:buClr>
                <a:schemeClr val="bg1"/>
              </a:buClr>
              <a:buFont typeface="Arial" panose="020B0604020202020204" pitchFamily="34" charset="0"/>
              <a:buChar char="•"/>
            </a:pPr>
            <a:r>
              <a:rPr lang="en-US" dirty="0"/>
              <a:t>Testing at various granularities helps build confidence</a:t>
            </a:r>
          </a:p>
          <a:p>
            <a:pPr marL="457200" indent="-457200">
              <a:buClr>
                <a:schemeClr val="bg1"/>
              </a:buClr>
              <a:buFont typeface="Arial" panose="020B0604020202020204" pitchFamily="34" charset="0"/>
              <a:buChar char="•"/>
            </a:pPr>
            <a:r>
              <a:rPr lang="en-US" dirty="0"/>
              <a:t>Devise tests to enable quick pinpointing of errors through reasoning about their behavior</a:t>
            </a:r>
          </a:p>
          <a:p>
            <a:pPr marL="457200" indent="-457200">
              <a:buClr>
                <a:schemeClr val="bg1"/>
              </a:buClr>
              <a:buFont typeface="Arial" panose="020B0604020202020204" pitchFamily="34" charset="0"/>
              <a:buChar char="•"/>
            </a:pPr>
            <a:r>
              <a:rPr lang="en-US" dirty="0"/>
              <a:t>Same applies to ensuring coverage</a:t>
            </a:r>
          </a:p>
          <a:p>
            <a:pPr marL="457200" indent="-457200">
              <a:buClr>
                <a:schemeClr val="bg1"/>
              </a:buClr>
              <a:buFont typeface="Arial" panose="020B0604020202020204" pitchFamily="34" charset="0"/>
              <a:buChar char="•"/>
            </a:pPr>
            <a:r>
              <a:rPr lang="en-US" dirty="0"/>
              <a:t>Make sure that your tests fail when they should</a:t>
            </a:r>
          </a:p>
          <a:p>
            <a:r>
              <a:rPr lang="en-US" dirty="0"/>
              <a:t>…….Questions ? </a:t>
            </a:r>
          </a:p>
          <a:p>
            <a:endParaRPr lang="en-US" dirty="0"/>
          </a:p>
        </p:txBody>
      </p:sp>
      <p:pic>
        <p:nvPicPr>
          <p:cNvPr id="3" name="Audio 2">
            <a:hlinkClick r:id="" action="ppaction://media"/>
            <a:extLst>
              <a:ext uri="{FF2B5EF4-FFF2-40B4-BE49-F238E27FC236}">
                <a16:creationId xmlns:a16="http://schemas.microsoft.com/office/drawing/2014/main" id="{8C99BB0C-2387-0549-8435-BA1D0884B97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07319421"/>
      </p:ext>
    </p:extLst>
  </p:cSld>
  <p:clrMapOvr>
    <a:masterClrMapping/>
  </p:clrMapOvr>
  <mc:AlternateContent xmlns:mc="http://schemas.openxmlformats.org/markup-compatibility/2006">
    <mc:Choice xmlns:p14="http://schemas.microsoft.com/office/powerpoint/2010/main" Requires="p14">
      <p:transition p14:dur="250" advTm="32916">
        <p:fade/>
      </p:transition>
    </mc:Choice>
    <mc:Fallback>
      <p:transition advTm="329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8.4"/>
</p:tagLst>
</file>

<file path=ppt/tags/tag2.xml><?xml version="1.0" encoding="utf-8"?>
<p:tagLst xmlns:a="http://schemas.openxmlformats.org/drawingml/2006/main" xmlns:r="http://schemas.openxmlformats.org/officeDocument/2006/relationships" xmlns:p="http://schemas.openxmlformats.org/presentationml/2006/main">
  <p:tag name="TIMING" val="|102|13.3"/>
</p:tagLst>
</file>

<file path=ppt/tags/tag3.xml><?xml version="1.0" encoding="utf-8"?>
<p:tagLst xmlns:a="http://schemas.openxmlformats.org/drawingml/2006/main" xmlns:r="http://schemas.openxmlformats.org/officeDocument/2006/relationships" xmlns:p="http://schemas.openxmlformats.org/presentationml/2006/main">
  <p:tag name="TIMING" val="|87.2|3.4|1.7|15|2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1423</TotalTime>
  <Words>783</Words>
  <Application>Microsoft Macintosh PowerPoint</Application>
  <PresentationFormat>Custom</PresentationFormat>
  <Paragraphs>79</Paragraphs>
  <Slides>8</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Arial Black</vt:lpstr>
      <vt:lpstr>Calibri</vt:lpstr>
      <vt:lpstr>Presentations (Wide Screen)</vt:lpstr>
      <vt:lpstr>Software Testing 2 Example for Building a Test-Suite</vt:lpstr>
      <vt:lpstr>License, Citation and Acknowledgements</vt:lpstr>
      <vt:lpstr>How do you build a scaffolding of tests ?</vt:lpstr>
      <vt:lpstr>Scaffolding Example from FLASH</vt:lpstr>
      <vt:lpstr>Scaffolding Example from FLASH</vt:lpstr>
      <vt:lpstr>Scaffolding Example from FLASH</vt:lpstr>
      <vt:lpstr>Test Selection</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354</cp:revision>
  <cp:lastPrinted>2017-11-02T18:35:01Z</cp:lastPrinted>
  <dcterms:created xsi:type="dcterms:W3CDTF">2018-11-06T17:28:56Z</dcterms:created>
  <dcterms:modified xsi:type="dcterms:W3CDTF">2020-10-04T16:55:59Z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